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Nanum Gothic"/>
      <p:regular r:id="rId54"/>
      <p:bold r:id="rId55"/>
    </p:embeddedFont>
    <p:embeddedFont>
      <p:font typeface="Gothic A1 ExtraBold"/>
      <p:bold r:id="rId56"/>
    </p:embeddedFont>
    <p:embeddedFont>
      <p:font typeface="Source Sans Pro"/>
      <p:regular r:id="rId57"/>
      <p:bold r:id="rId58"/>
      <p:italic r:id="rId59"/>
      <p:boldItalic r:id="rId60"/>
    </p:embeddedFont>
    <p:embeddedFont>
      <p:font typeface="NanumGothic ExtraBold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B48C6F-DD61-47F7-B94B-87E713AEBF7E}">
  <a:tblStyle styleId="{00B48C6F-DD61-47F7-B94B-87E713AEB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2698779-882B-4430-9BAD-0B423EC75B6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NanumGothicExtra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NanumGothic-bold.fntdata"/><Relationship Id="rId10" Type="http://schemas.openxmlformats.org/officeDocument/2006/relationships/slide" Target="slides/slide4.xml"/><Relationship Id="rId54" Type="http://schemas.openxmlformats.org/officeDocument/2006/relationships/font" Target="fonts/NanumGothic-regular.fntdata"/><Relationship Id="rId13" Type="http://schemas.openxmlformats.org/officeDocument/2006/relationships/slide" Target="slides/slide7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6.xml"/><Relationship Id="rId56" Type="http://schemas.openxmlformats.org/officeDocument/2006/relationships/font" Target="fonts/GothicA1ExtraBold-bold.fntdata"/><Relationship Id="rId15" Type="http://schemas.openxmlformats.org/officeDocument/2006/relationships/slide" Target="slides/slide9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8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c292a2dcb_3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c292a2dcb_3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c292a2dcb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c292a2dcb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292a2dc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c292a2dc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292a2dcb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292a2dc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292a2dc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292a2dc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292a2dcb_2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292a2dcb_2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c292a2dcb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c292a2dcb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c292a2dcb_2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c292a2dcb_2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c292a2dc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c292a2dc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292a2dc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c292a2dc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292a2dcb_2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292a2dcb_2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c292a2dcb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c292a2dcb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c292a2dcb_2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c292a2dcb_2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292a2dcb_2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c292a2dcb_2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c292a2dcb_2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c292a2dcb_2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292a2dcb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c292a2dcb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c292a2dcb_3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c292a2dcb_3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c292a2dcb_3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c292a2dcb_3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c292a2dcb_3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c292a2dcb_3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292a2dc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c292a2dc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c292a2dc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c292a2dc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c292a2dc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c292a2dc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292a2dcb_3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292a2dcb_3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c292a2dcb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c292a2dcb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292a2dcb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c292a2dc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c292a2dcb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c292a2dcb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c292a2dcb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c292a2dcb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c292a2dcb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c292a2dcb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c292a2dcb_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c292a2dcb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c292a2dcb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c292a2dcb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c292a2dcb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c292a2dc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c292a2dcb_2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c292a2dcb_2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c292a2dcb_2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c292a2dcb_2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c292a2dc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c292a2dc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배의 주요 산지로는 2013년을 기준으로 전라남도 나주시,충청남도 천안시,경기도 안성시 및 평택시,경상북도 상주시를 꼽을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한국의 전체 배 재배면적 1만 3,740ha가운데 앞의 상위 5위권 주산지의 재배면적이 차지하는 비율은 38.4%에 이른다.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전국적으로는 배 재배에 투입되는 연간 고용 노동력이 약 685만 시간에 달할 것으로 추정하였다(1일 8시간 기준 연인원 약 86만 명). 솎아주기와 봉지 씌우기 작업을 하는 5월 중순부터 6월 중순 사이에 고용 노동력 수요가 급증한다.이 시기에 전체 고용 노동력의 52.1%가 집중 투입된다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c292a2dcb_3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c292a2dcb_3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c292a2dcb_2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c292a2dcb_2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c292a2dcb_2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c292a2dcb_2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c292a2dcb_3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c292a2dcb_3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c292a2dcb_2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c292a2dcb_2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c292a2dcb_24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c292a2dcb_2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c292a2dcb_25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c292a2dcb_25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c292a2dcb_3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c292a2dcb_3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292a2dc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292a2d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292a2dc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292a2dc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292a2dc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292a2dc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292a2dc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292a2dc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292a2dc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292a2dc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1633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anum Gothic"/>
              <a:buNone/>
              <a:defRPr b="1" sz="3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156000" y="2799375"/>
            <a:ext cx="2832000" cy="70500"/>
          </a:xfrm>
          <a:prstGeom prst="rect">
            <a:avLst/>
          </a:prstGeom>
          <a:solidFill>
            <a:srgbClr val="FFDB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2129750" y="3066800"/>
            <a:ext cx="5009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설명</a:t>
            </a:r>
            <a:endParaRPr sz="2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76400" y="295050"/>
            <a:ext cx="8520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276400" y="295050"/>
            <a:ext cx="8520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76400" y="295050"/>
            <a:ext cx="8520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72650"/>
            <a:ext cx="85206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○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■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○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■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○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Nanum Gothic"/>
              <a:buChar char="■"/>
              <a:defRPr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3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8.png"/><Relationship Id="rId13" Type="http://schemas.openxmlformats.org/officeDocument/2006/relationships/image" Target="../media/image5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Relationship Id="rId15" Type="http://schemas.openxmlformats.org/officeDocument/2006/relationships/image" Target="../media/image65.png"/><Relationship Id="rId14" Type="http://schemas.openxmlformats.org/officeDocument/2006/relationships/image" Target="../media/image45.png"/><Relationship Id="rId17" Type="http://schemas.openxmlformats.org/officeDocument/2006/relationships/image" Target="../media/image57.png"/><Relationship Id="rId16" Type="http://schemas.openxmlformats.org/officeDocument/2006/relationships/image" Target="../media/image6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18" Type="http://schemas.openxmlformats.org/officeDocument/2006/relationships/image" Target="../media/image50.png"/><Relationship Id="rId7" Type="http://schemas.openxmlformats.org/officeDocument/2006/relationships/image" Target="../media/image62.png"/><Relationship Id="rId8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9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6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hyperlink" Target="https://www.analyticsvidhya.com/blog/2017/12/introduction-to-recurrent-neural-network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ko.wikipedia.org/wiki/%EC%83%81%EA%B4%80%EA%B4%80%EA%B3%84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88.png"/><Relationship Id="rId6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90.png"/><Relationship Id="rId9" Type="http://schemas.openxmlformats.org/officeDocument/2006/relationships/image" Target="../media/image86.png"/><Relationship Id="rId5" Type="http://schemas.openxmlformats.org/officeDocument/2006/relationships/image" Target="../media/image80.png"/><Relationship Id="rId6" Type="http://schemas.openxmlformats.org/officeDocument/2006/relationships/image" Target="../media/image92.png"/><Relationship Id="rId7" Type="http://schemas.openxmlformats.org/officeDocument/2006/relationships/image" Target="../media/image82.png"/><Relationship Id="rId8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2.png"/><Relationship Id="rId13" Type="http://schemas.openxmlformats.org/officeDocument/2006/relationships/image" Target="../media/image30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9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7.jp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 amt="16000"/>
          </a:blip>
          <a:srcRect b="16184" l="0" r="134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-9525" y="1795525"/>
            <a:ext cx="90201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 농가 인력난 해소를 위한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일손 수요 예측 모델과 연계정보시스템 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2629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이연수, 한성대, 서수진, 박수림, 고진덕, 김영훈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730500" y="3061525"/>
            <a:ext cx="1683000" cy="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r>
              <a:rPr b="1" lang="ko"/>
              <a:t>.4 </a:t>
            </a:r>
            <a:r>
              <a:rPr b="1" lang="ko"/>
              <a:t>지역별 배농가 농업 수요량 계산 가설 </a:t>
            </a:r>
            <a:r>
              <a:rPr b="1" lang="ko" sz="1000"/>
              <a:t>한국농촌경제연구원 보고서 참고</a:t>
            </a:r>
            <a:r>
              <a:rPr b="1" lang="ko"/>
              <a:t> </a:t>
            </a:r>
            <a:endParaRPr b="1"/>
          </a:p>
        </p:txBody>
      </p:sp>
      <p:sp>
        <p:nvSpPr>
          <p:cNvPr id="171" name="Google Shape;171;p22"/>
          <p:cNvSpPr txBox="1"/>
          <p:nvPr/>
        </p:nvSpPr>
        <p:spPr>
          <a:xfrm>
            <a:off x="390750" y="753875"/>
            <a:ext cx="2490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인력 수요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예측에 사용된 자료</a:t>
            </a:r>
            <a:r>
              <a:rPr lang="ko" sz="12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2" name="Google Shape;172;p22"/>
          <p:cNvSpPr txBox="1"/>
          <p:nvPr/>
        </p:nvSpPr>
        <p:spPr>
          <a:xfrm>
            <a:off x="181050" y="3603563"/>
            <a:ext cx="78861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고용노동 투입량 산출 시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‘농축산물소득자료’에서는 1년 1기작 10a를 기준으로 노동투입 시간을 계산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2)지역별 고용노동 투입량이 없으면 전국 평균 이용.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3)노동투입량을 명 일로 환산할 때 하루 8시간으로,남녀 노동력을 구분하지 않고 고용 노동 투입 시간을 계산.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4)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지역별 10a당 고용노동 투입량이 있으면 해당 지역 재배면적을 곱함.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5)작업면적이 넓어져도 면적당 노동 수요량이 일정하다고,즉 규모의 경제가 성립하지 않는다고 가정.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6)지역별 고용 노동 투입 시간 자료가 없는 지역은 전국 평균과 같은 시간만큼 고용 노동을 투입한다고 가정.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50" y="1204300"/>
            <a:ext cx="1126500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525" y="1121025"/>
            <a:ext cx="1126500" cy="1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2493600" y="2475950"/>
            <a:ext cx="32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작목별 전국 지역 재배면적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공공데이터포털 API 과수재배 변동정보,  ‘통계청 농업면적조사'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-21700" y="2474925"/>
            <a:ext cx="3000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고용노동 투입량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"농축산물소득자료" (1990-2018)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3850" y="1163725"/>
            <a:ext cx="2806800" cy="1167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한해 </a:t>
            </a: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필요한 총 인력수요량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고용노동 수요량 (명 또는 일) 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 (고용노동 투입량 X n 년도 작업면적) / 8 (하루 8시간 일한다고 가정)</a:t>
            </a:r>
            <a:endParaRPr b="1"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2335350" y="1439175"/>
            <a:ext cx="546000" cy="5934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803225" y="1439174"/>
            <a:ext cx="585600" cy="593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5885579" y="2876147"/>
            <a:ext cx="2403349" cy="1778063"/>
            <a:chOff x="6087225" y="2591500"/>
            <a:chExt cx="2228625" cy="1579097"/>
          </a:xfrm>
        </p:grpSpPr>
        <p:sp>
          <p:nvSpPr>
            <p:cNvPr id="181" name="Google Shape;181;p22"/>
            <p:cNvSpPr/>
            <p:nvPr/>
          </p:nvSpPr>
          <p:spPr>
            <a:xfrm>
              <a:off x="6441250" y="2803600"/>
              <a:ext cx="1361100" cy="1076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6441250" y="2591500"/>
              <a:ext cx="4353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가격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7367050" y="2591500"/>
              <a:ext cx="4353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기상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  <p:sp>
          <p:nvSpPr>
            <p:cNvPr id="184" name="Google Shape;184;p22"/>
            <p:cNvSpPr txBox="1"/>
            <p:nvPr/>
          </p:nvSpPr>
          <p:spPr>
            <a:xfrm>
              <a:off x="7769850" y="3168700"/>
              <a:ext cx="5460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강수량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  <p:sp>
          <p:nvSpPr>
            <p:cNvPr id="185" name="Google Shape;185;p22"/>
            <p:cNvSpPr txBox="1"/>
            <p:nvPr/>
          </p:nvSpPr>
          <p:spPr>
            <a:xfrm>
              <a:off x="7423725" y="3824697"/>
              <a:ext cx="5460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수질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  <p:sp>
          <p:nvSpPr>
            <p:cNvPr id="186" name="Google Shape;186;p22"/>
            <p:cNvSpPr txBox="1"/>
            <p:nvPr/>
          </p:nvSpPr>
          <p:spPr>
            <a:xfrm>
              <a:off x="6385890" y="3824688"/>
              <a:ext cx="5460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생산량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6087225" y="3193463"/>
              <a:ext cx="4353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Gothic A1 ExtraBold"/>
                  <a:ea typeface="Gothic A1 ExtraBold"/>
                  <a:cs typeface="Gothic A1 ExtraBold"/>
                  <a:sym typeface="Gothic A1 ExtraBold"/>
                </a:rPr>
                <a:t>소득</a:t>
              </a:r>
              <a:endParaRPr sz="900">
                <a:latin typeface="Gothic A1 ExtraBold"/>
                <a:ea typeface="Gothic A1 ExtraBold"/>
                <a:cs typeface="Gothic A1 ExtraBold"/>
                <a:sym typeface="Gothic A1 ExtraBold"/>
              </a:endParaRPr>
            </a:p>
          </p:txBody>
        </p:sp>
      </p:grpSp>
      <p:sp>
        <p:nvSpPr>
          <p:cNvPr id="188" name="Google Shape;188;p22"/>
          <p:cNvSpPr/>
          <p:nvPr/>
        </p:nvSpPr>
        <p:spPr>
          <a:xfrm rot="10800000">
            <a:off x="6811725" y="2413400"/>
            <a:ext cx="300600" cy="66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5988450" y="4575800"/>
            <a:ext cx="2902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수요 인력에 영향을 줄  가능성이 있는 여섯가지 독립 변수로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미래에 얼마나 인력 수요가 발생할 것인지 예측하기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배 농가 인력난 해소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FFFF"/>
                </a:solidFill>
              </a:rPr>
              <a:t>데이터 수집 및 전처리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311700" y="29841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수집 데이터 소개, 수집 및 처리 방법, 시스템 아키텍처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.1 시스템 아키텍처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45225" y="1589175"/>
            <a:ext cx="1102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1814350" y="1645250"/>
            <a:ext cx="1227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python(bs4)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1814350" y="1992025"/>
            <a:ext cx="1227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python(bs4)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846650" y="2342400"/>
            <a:ext cx="1227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python(bs4)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814350" y="2630900"/>
            <a:ext cx="1227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python(bs4)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-711" r="7052" t="52374"/>
          <a:stretch/>
        </p:blipFill>
        <p:spPr>
          <a:xfrm>
            <a:off x="1040025" y="688000"/>
            <a:ext cx="6691326" cy="43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950" y="433575"/>
            <a:ext cx="671651" cy="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.2 데이터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소개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319225" y="882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1982450"/>
                <a:gridCol w="3542125"/>
                <a:gridCol w="1514250"/>
                <a:gridCol w="584450"/>
                <a:gridCol w="930675"/>
              </a:tblGrid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데이터</a:t>
                      </a:r>
                      <a:endParaRPr sz="1100">
                        <a:solidFill>
                          <a:srgbClr val="FFFFF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72000" marB="72000" marR="72000" marL="720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활용 목적</a:t>
                      </a:r>
                      <a:endParaRPr sz="1100">
                        <a:solidFill>
                          <a:srgbClr val="FFFFF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72000" marB="72000" marR="72000" marL="720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출처</a:t>
                      </a:r>
                      <a:endParaRPr sz="1100">
                        <a:solidFill>
                          <a:srgbClr val="FFFFF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72000" marB="72000" marR="72000" marL="720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형식</a:t>
                      </a:r>
                      <a:endParaRPr sz="1100">
                        <a:solidFill>
                          <a:srgbClr val="FFFFF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72000" marB="72000" marR="72000" marL="720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데이터 </a:t>
                      </a:r>
                      <a:r>
                        <a:rPr lang="ko" sz="1100">
                          <a:solidFill>
                            <a:srgbClr val="FFFFFF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기간</a:t>
                      </a:r>
                      <a:endParaRPr sz="1100">
                        <a:solidFill>
                          <a:srgbClr val="FFFFF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72000" marB="72000" marR="72000" marL="72000">
                    <a:solidFill>
                      <a:srgbClr val="A4C2F4"/>
                    </a:solidFill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농축산물 소득자료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연간 나주, 천안시의  배 농가 필요노동량 추정  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농사로 농업기술포털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XLSX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1977 - 2017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작목별 작업단계별 노동력 투하시간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국가기록원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jpg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1991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지역별 과실 면적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1980 - 2018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/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과수재배변동정보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1982 - 2018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 소득정보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 노동량에 영향을 주는 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독립변수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농촌진흥청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XLSX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1990 - 2013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농업 주산지 작물별 </a:t>
                      </a: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 기상정보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기상자료개방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2001 - 2018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월별 도소매 가격정보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KAMIS 농산물 유통 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1996 - 2019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국가지하수관측소 수질정보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1996 - 2015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지역별 과실 생산량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1980 - 2018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강수량 데이터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기상자료개방 포털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1997 - 2006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사이트 매칭 데이터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월별마다 매칭 데이터를 축적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내부데이터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SQL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2019 - 현재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0" marB="72000" marR="7200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" y="1348000"/>
            <a:ext cx="1109000" cy="1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255150" y="2616400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&lt;면적&gt;</a:t>
            </a: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63" y="1433892"/>
            <a:ext cx="1109000" cy="118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1414800" y="2616400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&lt;소득&gt;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537" y="1182775"/>
            <a:ext cx="1296276" cy="1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286700" y="2616400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&lt;월별 노동 수요&gt;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000" y="1379741"/>
            <a:ext cx="1108975" cy="122720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3419725" y="2616400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&lt;생산량&gt;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3100" y="1182763"/>
            <a:ext cx="1391382" cy="1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8145925" y="2605888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&lt;강수화학&gt;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9975" y="1405802"/>
            <a:ext cx="1108975" cy="114392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4550250" y="2588313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&lt;지하수&gt;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8950" y="1319924"/>
            <a:ext cx="1204151" cy="12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9334" y="1351669"/>
            <a:ext cx="1073138" cy="12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5702900" y="2588313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&lt;날씨&gt;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35" name="Google Shape;235;p26"/>
          <p:cNvSpPr txBox="1"/>
          <p:nvPr/>
        </p:nvSpPr>
        <p:spPr>
          <a:xfrm>
            <a:off x="6778150" y="2588313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&lt;노동 수요&gt;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36" name="Google Shape;236;p26"/>
          <p:cNvSpPr txBox="1"/>
          <p:nvPr>
            <p:ph idx="4294967295" type="body"/>
          </p:nvPr>
        </p:nvSpPr>
        <p:spPr>
          <a:xfrm>
            <a:off x="3394088" y="768913"/>
            <a:ext cx="777600" cy="39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&lt;천안&gt;</a:t>
            </a:r>
            <a:br>
              <a:rPr lang="ko" sz="11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270400" y="4694425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&lt;면적&gt;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38" name="Google Shape;238;p26"/>
          <p:cNvSpPr txBox="1"/>
          <p:nvPr/>
        </p:nvSpPr>
        <p:spPr>
          <a:xfrm>
            <a:off x="1430050" y="4694425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&lt;소득&gt;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39" name="Google Shape;239;p26"/>
          <p:cNvSpPr txBox="1"/>
          <p:nvPr/>
        </p:nvSpPr>
        <p:spPr>
          <a:xfrm>
            <a:off x="2301950" y="4694425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&lt;월별 노동 수요&gt;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0" name="Google Shape;240;p26"/>
          <p:cNvSpPr txBox="1"/>
          <p:nvPr/>
        </p:nvSpPr>
        <p:spPr>
          <a:xfrm>
            <a:off x="3434975" y="4694425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&lt;생산량&gt;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1" name="Google Shape;241;p26"/>
          <p:cNvSpPr txBox="1"/>
          <p:nvPr/>
        </p:nvSpPr>
        <p:spPr>
          <a:xfrm>
            <a:off x="4523375" y="4694425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&lt;지하수&gt;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2" name="Google Shape;242;p26"/>
          <p:cNvSpPr txBox="1"/>
          <p:nvPr/>
        </p:nvSpPr>
        <p:spPr>
          <a:xfrm>
            <a:off x="5805875" y="4694425"/>
            <a:ext cx="95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&lt;날씨&gt;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3" name="Google Shape;243;p26"/>
          <p:cNvSpPr txBox="1"/>
          <p:nvPr/>
        </p:nvSpPr>
        <p:spPr>
          <a:xfrm>
            <a:off x="6958525" y="4694425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&lt;노동수요&gt;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4" name="Google Shape;244;p26"/>
          <p:cNvSpPr txBox="1"/>
          <p:nvPr/>
        </p:nvSpPr>
        <p:spPr>
          <a:xfrm>
            <a:off x="8241888" y="4642850"/>
            <a:ext cx="88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&lt;가격</a:t>
            </a: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&gt;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245" name="Google Shape;245;p26"/>
          <p:cNvSpPr txBox="1"/>
          <p:nvPr>
            <p:ph idx="4294967295" type="body"/>
          </p:nvPr>
        </p:nvSpPr>
        <p:spPr>
          <a:xfrm>
            <a:off x="3372188" y="2928125"/>
            <a:ext cx="777600" cy="39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&lt;나주&gt;</a:t>
            </a: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sz="14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302925"/>
            <a:ext cx="1158975" cy="1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2062" y="3392884"/>
            <a:ext cx="1158975" cy="12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48163" y="3216687"/>
            <a:ext cx="1265174" cy="1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81500" y="3369496"/>
            <a:ext cx="1158975" cy="128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72900" y="3282025"/>
            <a:ext cx="1347503" cy="13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71388" y="3281159"/>
            <a:ext cx="1204150" cy="136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97662" y="3176143"/>
            <a:ext cx="1296300" cy="148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06464" y="3292921"/>
            <a:ext cx="1204150" cy="133255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3.3 결측치 시각화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5" name="Google Shape;255;p26"/>
          <p:cNvSpPr txBox="1"/>
          <p:nvPr>
            <p:ph idx="4294967295" type="body"/>
          </p:nvPr>
        </p:nvSpPr>
        <p:spPr>
          <a:xfrm>
            <a:off x="8077075" y="768925"/>
            <a:ext cx="777600" cy="39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&lt;공통&gt;</a:t>
            </a: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sz="1400"/>
          </a:p>
        </p:txBody>
      </p:sp>
      <p:cxnSp>
        <p:nvCxnSpPr>
          <p:cNvPr id="256" name="Google Shape;256;p26"/>
          <p:cNvCxnSpPr/>
          <p:nvPr/>
        </p:nvCxnSpPr>
        <p:spPr>
          <a:xfrm>
            <a:off x="7823475" y="1546025"/>
            <a:ext cx="0" cy="11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6"/>
          <p:cNvCxnSpPr/>
          <p:nvPr/>
        </p:nvCxnSpPr>
        <p:spPr>
          <a:xfrm>
            <a:off x="7823475" y="3528225"/>
            <a:ext cx="0" cy="11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/>
        </p:nvSpPr>
        <p:spPr>
          <a:xfrm>
            <a:off x="1970738" y="2037413"/>
            <a:ext cx="1559700" cy="5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월별 노동수요 비율</a:t>
            </a:r>
            <a:endParaRPr sz="9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endParaRPr sz="9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연별 노동수요</a:t>
            </a:r>
            <a:endParaRPr sz="9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3" name="Google Shape;263;p27"/>
          <p:cNvSpPr txBox="1"/>
          <p:nvPr>
            <p:ph idx="4294967295" type="title"/>
          </p:nvPr>
        </p:nvSpPr>
        <p:spPr>
          <a:xfrm>
            <a:off x="477725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3.4 데이터 전처리 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671700" y="841025"/>
            <a:ext cx="1676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충남,전남 내 천안,나주 면적</a:t>
            </a:r>
            <a:endParaRPr sz="95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endParaRPr sz="95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충남,전남 면적</a:t>
            </a:r>
            <a:endParaRPr sz="95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2700000" y="4596199"/>
            <a:ext cx="14865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코드 전처리 이후  flume(spool dir)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66" name="Google Shape;266;p27"/>
          <p:cNvGraphicFramePr/>
          <p:nvPr/>
        </p:nvGraphicFramePr>
        <p:xfrm>
          <a:off x="477725" y="8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2138500"/>
              </a:tblGrid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Raw_data (원본 데이터)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소득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월별 노동수요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연별 노동수요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 + 생산량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강수 화학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지하수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날씨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도소매 가격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위치 : 마스터 (로컬)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267" name="Google Shape;267;p27"/>
          <p:cNvGraphicFramePr/>
          <p:nvPr/>
        </p:nvGraphicFramePr>
        <p:xfrm>
          <a:off x="4212925" y="87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2351025"/>
              </a:tblGrid>
              <a:tr h="35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Processed_data (전처리 데이터)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소득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1652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연/월별 노동수요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225">
                <a:tc vMerge="1"/>
              </a:tr>
              <a:tr h="314875">
                <a:tc vMerge="1"/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생산량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강수 화학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지하수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날씨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도소매 가격 데이터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위치 : HDFS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8" name="Google Shape;268;p27"/>
          <p:cNvCxnSpPr/>
          <p:nvPr/>
        </p:nvCxnSpPr>
        <p:spPr>
          <a:xfrm>
            <a:off x="2751550" y="4596200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69" name="Google Shape;269;p27"/>
          <p:cNvCxnSpPr/>
          <p:nvPr/>
        </p:nvCxnSpPr>
        <p:spPr>
          <a:xfrm>
            <a:off x="2753075" y="4225050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0" name="Google Shape;270;p27"/>
          <p:cNvCxnSpPr/>
          <p:nvPr/>
        </p:nvCxnSpPr>
        <p:spPr>
          <a:xfrm>
            <a:off x="2753075" y="3896350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2753075" y="3588875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2753075" y="3182350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2753075" y="2846575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4" name="Google Shape;274;p27"/>
          <p:cNvCxnSpPr/>
          <p:nvPr/>
        </p:nvCxnSpPr>
        <p:spPr>
          <a:xfrm>
            <a:off x="2753075" y="1767950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5" name="Google Shape;275;p27"/>
          <p:cNvCxnSpPr/>
          <p:nvPr/>
        </p:nvCxnSpPr>
        <p:spPr>
          <a:xfrm>
            <a:off x="2753075" y="1432175"/>
            <a:ext cx="13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graphicFrame>
        <p:nvGraphicFramePr>
          <p:cNvPr id="276" name="Google Shape;276;p27"/>
          <p:cNvGraphicFramePr/>
          <p:nvPr/>
        </p:nvGraphicFramePr>
        <p:xfrm>
          <a:off x="7307563" y="13417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1773575"/>
              </a:tblGrid>
              <a:tr h="11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Calculated Processed_data (계산된 전처리 데이터)</a:t>
                      </a:r>
                      <a:endParaRPr b="1" sz="1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면적당 연/월별 노동수요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위치 : HDFS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7" name="Google Shape;277;p27"/>
          <p:cNvCxnSpPr/>
          <p:nvPr/>
        </p:nvCxnSpPr>
        <p:spPr>
          <a:xfrm flipH="1" rot="10800000">
            <a:off x="2770600" y="1426050"/>
            <a:ext cx="1241100" cy="116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>
            <a:off x="2770600" y="2058575"/>
            <a:ext cx="1270800" cy="20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9" name="Google Shape;279;p27"/>
          <p:cNvCxnSpPr/>
          <p:nvPr/>
        </p:nvCxnSpPr>
        <p:spPr>
          <a:xfrm flipH="1" rot="10800000">
            <a:off x="2795199" y="2386950"/>
            <a:ext cx="1238100" cy="20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7"/>
          <p:cNvCxnSpPr/>
          <p:nvPr/>
        </p:nvCxnSpPr>
        <p:spPr>
          <a:xfrm>
            <a:off x="6012000" y="2270100"/>
            <a:ext cx="12708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81" name="Google Shape;281;p27"/>
          <p:cNvCxnSpPr/>
          <p:nvPr/>
        </p:nvCxnSpPr>
        <p:spPr>
          <a:xfrm>
            <a:off x="6012000" y="1438200"/>
            <a:ext cx="1270800" cy="84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82" name="Google Shape;282;p27"/>
          <p:cNvSpPr txBox="1"/>
          <p:nvPr/>
        </p:nvSpPr>
        <p:spPr>
          <a:xfrm>
            <a:off x="6137550" y="1516025"/>
            <a:ext cx="1182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 ha 면적  </a:t>
            </a:r>
            <a:endParaRPr sz="9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</a:t>
            </a:r>
            <a:endParaRPr sz="9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 ha 의 노동시간</a:t>
            </a:r>
            <a:endParaRPr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/>
          <p:nvPr/>
        </p:nvSpPr>
        <p:spPr>
          <a:xfrm>
            <a:off x="8092750" y="4084925"/>
            <a:ext cx="544500" cy="428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5041825" y="4063275"/>
            <a:ext cx="544500" cy="428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6392325" y="1202475"/>
            <a:ext cx="544500" cy="428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3264000" y="1202475"/>
            <a:ext cx="544500" cy="428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 txBox="1"/>
          <p:nvPr>
            <p:ph idx="4294967295" type="title"/>
          </p:nvPr>
        </p:nvSpPr>
        <p:spPr>
          <a:xfrm>
            <a:off x="477725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3.4 데이터 전처리 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2" name="Google Shape;292;p28"/>
          <p:cNvSpPr txBox="1"/>
          <p:nvPr>
            <p:ph idx="4294967295" type="title"/>
          </p:nvPr>
        </p:nvSpPr>
        <p:spPr>
          <a:xfrm>
            <a:off x="2440400" y="329950"/>
            <a:ext cx="10221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위치 : HDFS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322000" y="1260125"/>
            <a:ext cx="1140000" cy="28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199001~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~201812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3492075" y="1202475"/>
            <a:ext cx="1140000" cy="28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199001~</a:t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~201712</a:t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4752600" y="1202475"/>
            <a:ext cx="603600" cy="28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199101~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201812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5418825" y="2393125"/>
            <a:ext cx="9735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2323400" y="2393125"/>
            <a:ext cx="973500" cy="2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492075" y="1202475"/>
            <a:ext cx="11400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NaN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3492075" y="4027275"/>
            <a:ext cx="1140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~201812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4752600" y="1202475"/>
            <a:ext cx="6036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199901~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4752600" y="4027275"/>
            <a:ext cx="6036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201912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NaN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28"/>
          <p:cNvSpPr txBox="1"/>
          <p:nvPr>
            <p:ph idx="4294967295" type="title"/>
          </p:nvPr>
        </p:nvSpPr>
        <p:spPr>
          <a:xfrm>
            <a:off x="527500" y="930350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3" name="Google Shape;303;p28"/>
          <p:cNvSpPr txBox="1"/>
          <p:nvPr>
            <p:ph idx="4294967295" type="title"/>
          </p:nvPr>
        </p:nvSpPr>
        <p:spPr>
          <a:xfrm>
            <a:off x="1590900" y="930350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590901" y="1260125"/>
            <a:ext cx="603600" cy="28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199101~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201812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28"/>
          <p:cNvSpPr txBox="1"/>
          <p:nvPr>
            <p:ph idx="4294967295" type="title"/>
          </p:nvPr>
        </p:nvSpPr>
        <p:spPr>
          <a:xfrm>
            <a:off x="3626750" y="897675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6" name="Google Shape;306;p28"/>
          <p:cNvSpPr txBox="1"/>
          <p:nvPr>
            <p:ph idx="4294967295" type="title"/>
          </p:nvPr>
        </p:nvSpPr>
        <p:spPr>
          <a:xfrm>
            <a:off x="4690150" y="897675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07" name="Google Shape;307;p28"/>
          <p:cNvCxnSpPr/>
          <p:nvPr/>
        </p:nvCxnSpPr>
        <p:spPr>
          <a:xfrm>
            <a:off x="3003900" y="1630875"/>
            <a:ext cx="28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8"/>
          <p:cNvCxnSpPr/>
          <p:nvPr/>
        </p:nvCxnSpPr>
        <p:spPr>
          <a:xfrm>
            <a:off x="2989625" y="4029975"/>
            <a:ext cx="28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8"/>
          <p:cNvSpPr/>
          <p:nvPr/>
        </p:nvSpPr>
        <p:spPr>
          <a:xfrm>
            <a:off x="6585863" y="1202475"/>
            <a:ext cx="1140000" cy="28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199001~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7846401" y="1202475"/>
            <a:ext cx="603600" cy="28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199101~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6585875" y="1202475"/>
            <a:ext cx="11400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NaN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6585875" y="4027275"/>
            <a:ext cx="11400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~201812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7846400" y="1202475"/>
            <a:ext cx="6036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199901~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7846400" y="4027275"/>
            <a:ext cx="6036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201912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Nanum Gothic"/>
                <a:ea typeface="Nanum Gothic"/>
                <a:cs typeface="Nanum Gothic"/>
                <a:sym typeface="Nanum Gothic"/>
              </a:rPr>
              <a:t>NaN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" name="Google Shape;315;p28"/>
          <p:cNvSpPr txBox="1"/>
          <p:nvPr>
            <p:ph idx="4294967295" type="title"/>
          </p:nvPr>
        </p:nvSpPr>
        <p:spPr>
          <a:xfrm>
            <a:off x="6720550" y="897675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6" name="Google Shape;316;p28"/>
          <p:cNvSpPr txBox="1"/>
          <p:nvPr>
            <p:ph idx="4294967295" type="title"/>
          </p:nvPr>
        </p:nvSpPr>
        <p:spPr>
          <a:xfrm>
            <a:off x="7783950" y="897675"/>
            <a:ext cx="729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17" name="Google Shape;317;p28"/>
          <p:cNvCxnSpPr/>
          <p:nvPr/>
        </p:nvCxnSpPr>
        <p:spPr>
          <a:xfrm flipH="1" rot="10800000">
            <a:off x="6097700" y="1629975"/>
            <a:ext cx="2724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8"/>
          <p:cNvCxnSpPr/>
          <p:nvPr/>
        </p:nvCxnSpPr>
        <p:spPr>
          <a:xfrm>
            <a:off x="6065425" y="4027275"/>
            <a:ext cx="2666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8"/>
          <p:cNvCxnSpPr/>
          <p:nvPr/>
        </p:nvCxnSpPr>
        <p:spPr>
          <a:xfrm flipH="1" rot="10800000">
            <a:off x="6097700" y="2308425"/>
            <a:ext cx="27114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8"/>
          <p:cNvSpPr/>
          <p:nvPr/>
        </p:nvSpPr>
        <p:spPr>
          <a:xfrm>
            <a:off x="6585875" y="2308425"/>
            <a:ext cx="1140000" cy="17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200101~</a:t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~201712</a:t>
            </a:r>
            <a:endParaRPr b="1"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7846650" y="2308425"/>
            <a:ext cx="603600" cy="1719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200201~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201812</a:t>
            </a:r>
            <a:endParaRPr b="1"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8"/>
          <p:cNvSpPr txBox="1"/>
          <p:nvPr>
            <p:ph idx="4294967295" type="title"/>
          </p:nvPr>
        </p:nvSpPr>
        <p:spPr>
          <a:xfrm>
            <a:off x="2544200" y="1217075"/>
            <a:ext cx="9207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12 months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delay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3" name="Google Shape;323;p28"/>
          <p:cNvSpPr txBox="1"/>
          <p:nvPr>
            <p:ph idx="4294967295" type="title"/>
          </p:nvPr>
        </p:nvSpPr>
        <p:spPr>
          <a:xfrm>
            <a:off x="5778888" y="1217075"/>
            <a:ext cx="9207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12 months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delay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4" name="Google Shape;324;p28"/>
          <p:cNvSpPr txBox="1"/>
          <p:nvPr>
            <p:ph idx="4294967295" type="title"/>
          </p:nvPr>
        </p:nvSpPr>
        <p:spPr>
          <a:xfrm>
            <a:off x="2323400" y="2722325"/>
            <a:ext cx="9207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현재데이터로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미래를 예측하기 위해 독립변수 데이터를 딜레이시킴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5" name="Google Shape;325;p28"/>
          <p:cNvSpPr txBox="1"/>
          <p:nvPr>
            <p:ph idx="4294967295" type="title"/>
          </p:nvPr>
        </p:nvSpPr>
        <p:spPr>
          <a:xfrm>
            <a:off x="5445213" y="2655625"/>
            <a:ext cx="9207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날씨 데이터가 200101부터 존재하므로 다시한번 잘라야 함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6" name="Google Shape;326;p28"/>
          <p:cNvSpPr txBox="1"/>
          <p:nvPr>
            <p:ph idx="4294967295" type="title"/>
          </p:nvPr>
        </p:nvSpPr>
        <p:spPr>
          <a:xfrm>
            <a:off x="5510688" y="4125075"/>
            <a:ext cx="9207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12 months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NaN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7" name="Google Shape;327;p28"/>
          <p:cNvSpPr txBox="1"/>
          <p:nvPr>
            <p:ph idx="4294967295" type="title"/>
          </p:nvPr>
        </p:nvSpPr>
        <p:spPr>
          <a:xfrm>
            <a:off x="8450250" y="4125075"/>
            <a:ext cx="9207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12 months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NaN</a:t>
            </a:r>
            <a:endParaRPr sz="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농업 인력 수요 예측을 위한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FFFF"/>
                </a:solidFill>
              </a:rPr>
              <a:t>다중</a:t>
            </a:r>
            <a:r>
              <a:rPr b="1" lang="ko" sz="4000">
                <a:solidFill>
                  <a:srgbClr val="FFFFFF"/>
                </a:solidFill>
              </a:rPr>
              <a:t>회귀분석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334" name="Google Shape;334;p29"/>
          <p:cNvSpPr txBox="1"/>
          <p:nvPr>
            <p:ph idx="1" type="subTitle"/>
          </p:nvPr>
        </p:nvSpPr>
        <p:spPr>
          <a:xfrm>
            <a:off x="311700" y="29841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과거의 독립변수를 통한 미래의 종속변수 예측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4.1 다중회귀분석 정의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1" name="Google Shape;341;p30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회귀분석(Regression)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종속변수(Y)의 변화를 독립변수(X)들의 선형 조합으로 설명하려는 분석기법</a:t>
            </a:r>
            <a:br>
              <a:rPr lang="ko" sz="1000"/>
            </a:br>
            <a:b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단일회귀분석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독립변수 1개가 종속변수에 얼마나 영향을 미치는가를 분석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다중회귀분석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여러개 독립변수가 종속변수에 얼마나 영향을 미치는가를 분석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p-value</a:t>
            </a:r>
            <a:br>
              <a:rPr b="1" lang="ko"/>
            </a:b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회귀모형이 적합한가 즉 통계적으로 유의한 모형인가를 검증한 통계량, 0.05보다 작으면 통계적으로 유의한 모형(귀무가설 기각).</a:t>
            </a: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결정계수(R²/설명력)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독립변수가 종속변수를 설명하는 정도, 0~1 사이의 값을 가지며 1이면 100%의 설명력을 의미함</a:t>
            </a:r>
            <a:br>
              <a:rPr lang="ko" sz="1000"/>
            </a:b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다중공선성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독립변수들 간에 강한 상관관계가 나타나는 지를 보여주는 척도. 10이상이면 다중공선성이 존재한다고 판단함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319050" y="778238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유의미한 분석을 위해 다중회귀분석에 들어가기 전 독립변수들의 데이터 검증이 필요함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.2 </a:t>
            </a:r>
            <a:r>
              <a:rPr b="1" lang="ko"/>
              <a:t>농업 인력 수요 예측을 위한</a:t>
            </a:r>
            <a:r>
              <a:rPr lang="ko"/>
              <a:t> </a:t>
            </a:r>
            <a:r>
              <a:rPr b="1" lang="ko"/>
              <a:t>다중회귀분석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12892" l="0" r="12172" t="20168"/>
          <a:stretch/>
        </p:blipFill>
        <p:spPr>
          <a:xfrm>
            <a:off x="619225" y="1453125"/>
            <a:ext cx="3984599" cy="3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625" y="1374513"/>
            <a:ext cx="3248077" cy="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5">
            <a:alphaModFix/>
          </a:blip>
          <a:srcRect b="0" l="0" r="0" t="1536"/>
          <a:stretch/>
        </p:blipFill>
        <p:spPr>
          <a:xfrm>
            <a:off x="4872975" y="1951238"/>
            <a:ext cx="3179424" cy="29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나주 - 모든 데이터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중요한 데이터를 선별하기 이전에 모든 데이터의 다중회귀분석과 다중공선성을 알아본다.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352" name="Google Shape;352;p31"/>
          <p:cNvSpPr txBox="1"/>
          <p:nvPr/>
        </p:nvSpPr>
        <p:spPr>
          <a:xfrm>
            <a:off x="619225" y="131401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53" name="Google Shape;353;p31"/>
          <p:cNvSpPr txBox="1"/>
          <p:nvPr/>
        </p:nvSpPr>
        <p:spPr>
          <a:xfrm>
            <a:off x="4844075" y="111967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p-value와 결정계수</a:t>
            </a: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54" name="Google Shape;354;p31"/>
          <p:cNvSpPr txBox="1"/>
          <p:nvPr/>
        </p:nvSpPr>
        <p:spPr>
          <a:xfrm>
            <a:off x="4872975" y="171527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다중공선성</a:t>
            </a: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                                                                      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95050" y="1223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00"/>
                </a:solidFill>
              </a:rPr>
              <a:t>0. 목차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26475" y="690850"/>
            <a:ext cx="8153400" cy="4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1.배 농가 인력난 해소 프로젝트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1.1 분석 배경 및 필요성 : 농촌사회 인력 부족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1.2 벤치마킹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배 농가 인력난 해소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데이터 분석 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2.1 데이터 흐름도와 활용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2.2 서버 아키텍처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2.3 데이터 분석기술 및 방법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2.4 지역별 배농가 농업 수요량 계산 가설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배 농가 인력난 해소 데이터 수집 및 전처리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3.1 시스템 아키텍처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3.2 데이터 소개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3.3 결측치 시각화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3.4 데이터 전처리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4.농업 인력 수요 예측을 위한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4.1 농업 인력 수요 예측을 위한 다중회귀분석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4.2 농업 인력 수요 예측을 위한 다중회귀분석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4.3 농업 인력 수요 예측을 위한 다중회귀분석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448175" y="690850"/>
            <a:ext cx="4629300" cy="4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농업 인력 수요 예측을 위한 딥러닝분석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5.1 딥러닝 모델 소개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5.2 딥러닝 모델 학습 내용(천안)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5.3 딥러닝 모델 학습 내용(나주)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5.4 딥러닝 모델로 예측한 데이터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6.농업 인력 수요 예측데이터를 이용한 웹서비스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.1 사이트맵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6.2 URL MAP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6.3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Database ERD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7.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프로젝트 기타 도구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.1 간트차트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7.2 협업도구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7.3 개발 프로세스 시각화 칸반보드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8.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분석 결론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8.1 기대효과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8.2 개선방안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.2 </a:t>
            </a:r>
            <a:r>
              <a:rPr b="1" lang="ko"/>
              <a:t>농업 인력 수요 예측을 위한</a:t>
            </a:r>
            <a:r>
              <a:rPr lang="ko"/>
              <a:t> </a:t>
            </a:r>
            <a:r>
              <a:rPr b="1" lang="ko"/>
              <a:t>다중회귀분석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천안</a:t>
            </a: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- 모든 데이터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중요한 데이터를 선별하기 이전에 모든 데이터의 다중회귀분석과 다중공선성을 알아본다.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4844075" y="111967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p-value와 결정계수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50" y="1455600"/>
            <a:ext cx="4085351" cy="33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619225" y="131401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 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107" y="1384700"/>
            <a:ext cx="3348635" cy="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825" y="1905075"/>
            <a:ext cx="2682376" cy="2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/>
          <p:nvPr/>
        </p:nvSpPr>
        <p:spPr>
          <a:xfrm>
            <a:off x="4872975" y="171527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다중공선성                                                                                                                                     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23" y="1538846"/>
            <a:ext cx="3946905" cy="14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.2 </a:t>
            </a:r>
            <a:r>
              <a:rPr b="1" lang="ko"/>
              <a:t>농업 인력 수요 예측을 위한</a:t>
            </a:r>
            <a:r>
              <a:rPr lang="ko"/>
              <a:t> </a:t>
            </a:r>
            <a:r>
              <a:rPr b="1" lang="ko"/>
              <a:t>다중회귀분석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3" name="Google Shape;373;p33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나주 -  중요 데이터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중요 데이터의 다중회귀분석과 다중공선성을 알아본다.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619225" y="131401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75" name="Google Shape;375;p33"/>
          <p:cNvSpPr txBox="1"/>
          <p:nvPr/>
        </p:nvSpPr>
        <p:spPr>
          <a:xfrm>
            <a:off x="556775" y="337466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p-value와 결정계수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76" name="Google Shape;376;p33"/>
          <p:cNvSpPr txBox="1"/>
          <p:nvPr/>
        </p:nvSpPr>
        <p:spPr>
          <a:xfrm>
            <a:off x="4817450" y="136862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다중공선성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25" y="3675875"/>
            <a:ext cx="3728501" cy="3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075" y="1669825"/>
            <a:ext cx="4313965" cy="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51" y="1547650"/>
            <a:ext cx="3657447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.2 </a:t>
            </a:r>
            <a:r>
              <a:rPr b="1" lang="ko"/>
              <a:t>농업 인력 수요 예측을 위한</a:t>
            </a:r>
            <a:r>
              <a:rPr lang="ko"/>
              <a:t> </a:t>
            </a:r>
            <a:r>
              <a:rPr b="1" lang="ko"/>
              <a:t>다중회귀분석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천안</a:t>
            </a: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-  중요 데이터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중요 데이터의 다중회귀분석과 다중공선성을 알아본다.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386" name="Google Shape;386;p34"/>
          <p:cNvSpPr txBox="1"/>
          <p:nvPr/>
        </p:nvSpPr>
        <p:spPr>
          <a:xfrm>
            <a:off x="619225" y="131401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 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87" name="Google Shape;387;p34"/>
          <p:cNvSpPr txBox="1"/>
          <p:nvPr/>
        </p:nvSpPr>
        <p:spPr>
          <a:xfrm>
            <a:off x="556775" y="3374663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p-value와 결정계수                                                                                                                                     </a:t>
            </a:r>
            <a:endParaRPr sz="800"/>
          </a:p>
        </p:txBody>
      </p:sp>
      <p:sp>
        <p:nvSpPr>
          <p:cNvPr id="388" name="Google Shape;388;p34"/>
          <p:cNvSpPr txBox="1"/>
          <p:nvPr/>
        </p:nvSpPr>
        <p:spPr>
          <a:xfrm>
            <a:off x="4817450" y="1368625"/>
            <a:ext cx="5300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다중공선성                                                                                                                                     </a:t>
            </a:r>
            <a:endParaRPr sz="800"/>
          </a:p>
        </p:txBody>
      </p:sp>
      <p:pic>
        <p:nvPicPr>
          <p:cNvPr id="389" name="Google Shape;3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0" y="3675884"/>
            <a:ext cx="4135099" cy="40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452" y="1707541"/>
            <a:ext cx="4010526" cy="4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4.3 농업 인력 수요 예측을 위한</a:t>
            </a:r>
            <a:r>
              <a:rPr lang="ko"/>
              <a:t> </a:t>
            </a:r>
            <a:r>
              <a:rPr b="1" lang="ko"/>
              <a:t>다중회귀분석 결과분석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5"/>
          <p:cNvPicPr preferRelativeResize="0"/>
          <p:nvPr/>
        </p:nvPicPr>
        <p:blipFill rotWithShape="1">
          <a:blip r:embed="rId3">
            <a:alphaModFix/>
          </a:blip>
          <a:srcRect b="0" l="2219" r="0" t="0"/>
          <a:stretch/>
        </p:blipFill>
        <p:spPr>
          <a:xfrm>
            <a:off x="4834775" y="1193725"/>
            <a:ext cx="4038175" cy="38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50" y="937675"/>
            <a:ext cx="4327449" cy="43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>
            <p:ph idx="1" type="body"/>
          </p:nvPr>
        </p:nvSpPr>
        <p:spPr>
          <a:xfrm>
            <a:off x="90550" y="690850"/>
            <a:ext cx="85539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</a:t>
            </a: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천안 -  중요 데이터 &amp; 인력 수요 상관관계 시각화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4768525" y="1047100"/>
            <a:ext cx="1549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4768525" y="721650"/>
            <a:ext cx="2865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별이 많을수록, 원의 색이 짙을수록 상관성이 깊다.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-1~1 까지의 상관도 분석에서,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인력 수요와 상관도가 높은 독립변수를 많이 찾지 못하였다.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4.3 농업 인력 수요 예측을 위한</a:t>
            </a:r>
            <a:r>
              <a:rPr lang="ko"/>
              <a:t> </a:t>
            </a:r>
            <a:r>
              <a:rPr b="1" lang="ko"/>
              <a:t>다중회귀분석 결과분석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6"/>
          <p:cNvPicPr preferRelativeResize="0"/>
          <p:nvPr/>
        </p:nvPicPr>
        <p:blipFill rotWithShape="1">
          <a:blip r:embed="rId3">
            <a:alphaModFix/>
          </a:blip>
          <a:srcRect b="0" l="1497" r="0" t="0"/>
          <a:stretch/>
        </p:blipFill>
        <p:spPr>
          <a:xfrm>
            <a:off x="4664550" y="1031275"/>
            <a:ext cx="4293300" cy="39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75" y="868550"/>
            <a:ext cx="4293301" cy="429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 txBox="1"/>
          <p:nvPr>
            <p:ph idx="1" type="body"/>
          </p:nvPr>
        </p:nvSpPr>
        <p:spPr>
          <a:xfrm>
            <a:off x="90550" y="690850"/>
            <a:ext cx="85539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나주 -  중요 데이터 &amp; 인력 수요 상관관계 시각화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768525" y="721650"/>
            <a:ext cx="2865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별이 많을수록, 원의 색이 짙을수록 상관성이 깊다.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-1~1 까지의 상관도 분석에서,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인력 수요와 상관도가 높은 독립변수를 많이 찾지 못하였다.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4.3 농업 인력 수요 예측을 위한</a:t>
            </a:r>
            <a:r>
              <a:rPr lang="ko"/>
              <a:t> </a:t>
            </a:r>
            <a:r>
              <a:rPr b="1" lang="ko"/>
              <a:t>다중회귀분석 결과분석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7"/>
          <p:cNvSpPr txBox="1"/>
          <p:nvPr>
            <p:ph idx="1" type="body"/>
          </p:nvPr>
        </p:nvSpPr>
        <p:spPr>
          <a:xfrm>
            <a:off x="449100" y="758250"/>
            <a:ext cx="85539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천안&amp;나주 2018년 예측 데이터와 실제 데이터 상관도 비교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천안 :							                        나주: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149" y="1103675"/>
            <a:ext cx="2566475" cy="38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450" y="1179875"/>
            <a:ext cx="2631390" cy="381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4.3 농업 인력 수요 예측을 위한</a:t>
            </a:r>
            <a:r>
              <a:rPr lang="ko"/>
              <a:t> </a:t>
            </a:r>
            <a:r>
              <a:rPr b="1" lang="ko"/>
              <a:t>다중회귀분석 결과분석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8" y="690850"/>
            <a:ext cx="7152750" cy="4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9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농업 인력 수요 예측을 위한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 </a:t>
            </a:r>
            <a:r>
              <a:rPr b="1" lang="ko" sz="4000">
                <a:solidFill>
                  <a:srgbClr val="FFFFFF"/>
                </a:solidFill>
              </a:rPr>
              <a:t>딥러닝분석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30" name="Google Shape;430;p39"/>
          <p:cNvSpPr txBox="1"/>
          <p:nvPr>
            <p:ph idx="1" type="subTitle"/>
          </p:nvPr>
        </p:nvSpPr>
        <p:spPr>
          <a:xfrm>
            <a:off x="311700" y="29841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과거데이터로 미래의 농촌인력 데이터 예측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0"/>
          <p:cNvPicPr preferRelativeResize="0"/>
          <p:nvPr/>
        </p:nvPicPr>
        <p:blipFill rotWithShape="1">
          <a:blip r:embed="rId3">
            <a:alphaModFix/>
          </a:blip>
          <a:srcRect b="21476" l="0" r="0" t="0"/>
          <a:stretch/>
        </p:blipFill>
        <p:spPr>
          <a:xfrm>
            <a:off x="1511975" y="705750"/>
            <a:ext cx="7145600" cy="37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.1 딥러닝 모델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3840650" y="4580750"/>
            <a:ext cx="522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이미지 출처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uFill>
                  <a:noFill/>
                </a:uFill>
                <a:hlinkClick r:id="rId4"/>
              </a:rPr>
              <a:t>https://www.analyticsvidhya.com/blog/2017/12/introduction-to-recurrent-neural-networks/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5" y="760675"/>
            <a:ext cx="2066575" cy="43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5.1 딥러닝 모델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41"/>
          <p:cNvSpPr txBox="1"/>
          <p:nvPr>
            <p:ph idx="4294967295" type="body"/>
          </p:nvPr>
        </p:nvSpPr>
        <p:spPr>
          <a:xfrm>
            <a:off x="2811300" y="3415225"/>
            <a:ext cx="5988000" cy="7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레이어 순서</a:t>
            </a: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400"/>
              <a:t>intput_data -&gt; </a:t>
            </a:r>
            <a:r>
              <a:rPr lang="ko" sz="1400">
                <a:solidFill>
                  <a:srgbClr val="0000FF"/>
                </a:solidFill>
              </a:rPr>
              <a:t>LSTM</a:t>
            </a:r>
            <a:r>
              <a:rPr lang="ko" sz="1400"/>
              <a:t>-&gt; BatchNormalization -&gt; Dropout -&gt; </a:t>
            </a:r>
            <a:r>
              <a:rPr lang="ko" sz="1400">
                <a:solidFill>
                  <a:srgbClr val="0000FF"/>
                </a:solidFill>
              </a:rPr>
              <a:t>Dense</a:t>
            </a:r>
            <a:r>
              <a:rPr lang="ko" sz="1400"/>
              <a:t> -&gt; Dropout -&gt; BatchNormalization -&gt; </a:t>
            </a:r>
            <a:r>
              <a:rPr lang="ko" sz="1400">
                <a:solidFill>
                  <a:srgbClr val="0000FF"/>
                </a:solidFill>
              </a:rPr>
              <a:t>Dense</a:t>
            </a:r>
            <a:r>
              <a:rPr lang="ko" sz="1400"/>
              <a:t> -&gt; output_data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446" name="Google Shape;446;p41"/>
          <p:cNvSpPr txBox="1"/>
          <p:nvPr>
            <p:ph idx="4294967295" type="body"/>
          </p:nvPr>
        </p:nvSpPr>
        <p:spPr>
          <a:xfrm>
            <a:off x="2811300" y="866800"/>
            <a:ext cx="5940600" cy="259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BatchNormalization</a:t>
            </a: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200"/>
              <a:t>데이터를 정규화 시켜주는 레이어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Dropout</a:t>
            </a:r>
            <a:b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200"/>
              <a:t>레이어간 이동중에서 어느정도 확률로 데이터를 지워버리는 레이어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</a:t>
            </a:r>
            <a:br>
              <a:rPr lang="ko" sz="1400"/>
            </a:br>
            <a:r>
              <a:rPr lang="ko" sz="1200"/>
              <a:t>신경망 연결의 가장 기본단위로 가중치를 곱해주고 바이어스를 더해서 다음 레이어로 연결하는 레이어</a:t>
            </a:r>
            <a:br>
              <a:rPr lang="ko" sz="1200"/>
            </a:br>
            <a:r>
              <a:rPr lang="ko" sz="1200"/>
              <a:t>가중치와 바이어스가 학습됨</a:t>
            </a:r>
            <a:endParaRPr sz="1200"/>
          </a:p>
        </p:txBody>
      </p:sp>
      <p:sp>
        <p:nvSpPr>
          <p:cNvPr id="447" name="Google Shape;447;p41"/>
          <p:cNvSpPr/>
          <p:nvPr/>
        </p:nvSpPr>
        <p:spPr>
          <a:xfrm rot="-2520786">
            <a:off x="1891037" y="1735500"/>
            <a:ext cx="1184670" cy="119388"/>
          </a:xfrm>
          <a:prstGeom prst="rightArrow">
            <a:avLst>
              <a:gd fmla="val 50000" name="adj1"/>
              <a:gd fmla="val 454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1"/>
          <p:cNvSpPr/>
          <p:nvPr/>
        </p:nvSpPr>
        <p:spPr>
          <a:xfrm rot="-2520880">
            <a:off x="1994595" y="2253756"/>
            <a:ext cx="977558" cy="119388"/>
          </a:xfrm>
          <a:prstGeom prst="rightArrow">
            <a:avLst>
              <a:gd fmla="val 50000" name="adj1"/>
              <a:gd fmla="val 454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 rot="-2520710">
            <a:off x="2162379" y="2735865"/>
            <a:ext cx="830141" cy="124695"/>
          </a:xfrm>
          <a:prstGeom prst="rightArrow">
            <a:avLst>
              <a:gd fmla="val 50000" name="adj1"/>
              <a:gd fmla="val 454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933000" y="1643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배 농가 인력난 해소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FFFF"/>
                </a:solidFill>
              </a:rPr>
              <a:t>프로젝트 소개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311700" y="31105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프로젝트 배경 및 벤치마킹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idx="4294967295" type="body"/>
          </p:nvPr>
        </p:nvSpPr>
        <p:spPr>
          <a:xfrm>
            <a:off x="741625" y="758350"/>
            <a:ext cx="4603800" cy="55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r-square </a:t>
            </a:r>
            <a:r>
              <a:rPr lang="ko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결정계수의 값은 0에서 1사이에 있으며, 종속변인과 독립변인 사이에 </a:t>
            </a:r>
            <a:r>
              <a:rPr lang="ko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상관관계</a:t>
            </a:r>
            <a:r>
              <a:rPr lang="ko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가 높을수록 1에 가까워진다. 즉, 결정계수가 0에 가까운 값을 가지는 회귀모형은 유용성이 낮은 반면, 결정계수의 값이 클수록 회귀모형의 유용성이 높다고 할 수 있다.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loss </a:t>
            </a:r>
            <a:r>
              <a:rPr lang="ko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손실값으로 실제데이터와 학습한 데이터와의  loss함수에 대한 값을 나타낸다. 이번 모델은 mean_square_error  loss 함수를 사용 했다.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ㅍㅁ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/>
          </a:p>
        </p:txBody>
      </p:sp>
      <p:sp>
        <p:nvSpPr>
          <p:cNvPr id="455" name="Google Shape;455;p42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5.2 딥러닝 모델 학습 내용(천안)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42"/>
          <p:cNvSpPr txBox="1"/>
          <p:nvPr>
            <p:ph idx="4294967295" type="body"/>
          </p:nvPr>
        </p:nvSpPr>
        <p:spPr>
          <a:xfrm>
            <a:off x="6815200" y="4630925"/>
            <a:ext cx="2433300" cy="165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X 축 은 epoch(학습횟수)  </a:t>
            </a:r>
            <a:endParaRPr/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75" y="2536488"/>
            <a:ext cx="3419226" cy="256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125" y="2571749"/>
            <a:ext cx="3419226" cy="256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675" y="98700"/>
            <a:ext cx="3590826" cy="26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5.2 딥러닝 모델 학습 내용(천안)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625"/>
            <a:ext cx="4733450" cy="35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272" y="1000654"/>
            <a:ext cx="4390200" cy="3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>
            <p:ph idx="4294967295" type="body"/>
          </p:nvPr>
        </p:nvSpPr>
        <p:spPr>
          <a:xfrm>
            <a:off x="5234900" y="4273350"/>
            <a:ext cx="3509700" cy="37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X 축 은 2001년1월 ~ 2019년 12월 </a:t>
            </a:r>
            <a:endParaRPr/>
          </a:p>
        </p:txBody>
      </p:sp>
      <p:sp>
        <p:nvSpPr>
          <p:cNvPr id="468" name="Google Shape;468;p43"/>
          <p:cNvSpPr txBox="1"/>
          <p:nvPr>
            <p:ph idx="4294967295" type="body"/>
          </p:nvPr>
        </p:nvSpPr>
        <p:spPr>
          <a:xfrm>
            <a:off x="1135600" y="1000650"/>
            <a:ext cx="4390200" cy="165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예측데이터 - 실제데이터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5.3 딥러닝 모델 학습 내용(나주)</a:t>
            </a:r>
            <a:endParaRPr b="1"/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5" y="2515125"/>
            <a:ext cx="3616800" cy="2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184" y="2633112"/>
            <a:ext cx="3302166" cy="2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208" y="0"/>
            <a:ext cx="3768267" cy="28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idx="4294967295" type="body"/>
          </p:nvPr>
        </p:nvSpPr>
        <p:spPr>
          <a:xfrm>
            <a:off x="6815200" y="4630925"/>
            <a:ext cx="2433300" cy="165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X 축 은 epoch(학습횟수)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5.3 딥러닝 모델 학습 내용(나주)</a:t>
            </a:r>
            <a:endParaRPr b="1"/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625"/>
            <a:ext cx="4497101" cy="33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947" y="961538"/>
            <a:ext cx="4497112" cy="3372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5"/>
          <p:cNvSpPr txBox="1"/>
          <p:nvPr>
            <p:ph idx="4294967295" type="body"/>
          </p:nvPr>
        </p:nvSpPr>
        <p:spPr>
          <a:xfrm>
            <a:off x="5086900" y="4402325"/>
            <a:ext cx="4390200" cy="165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X 축 은 2001년1월 ~ 2019년 12월 </a:t>
            </a:r>
            <a:endParaRPr/>
          </a:p>
        </p:txBody>
      </p:sp>
      <p:sp>
        <p:nvSpPr>
          <p:cNvPr id="486" name="Google Shape;486;p45"/>
          <p:cNvSpPr txBox="1"/>
          <p:nvPr>
            <p:ph idx="4294967295" type="body"/>
          </p:nvPr>
        </p:nvSpPr>
        <p:spPr>
          <a:xfrm>
            <a:off x="815050" y="952625"/>
            <a:ext cx="4390200" cy="165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예측데이터 - 실제데이터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idx="4294967295" type="title"/>
          </p:nvPr>
        </p:nvSpPr>
        <p:spPr>
          <a:xfrm>
            <a:off x="435575" y="341525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5.4 딥러닝 모델로 예측한 데이터</a:t>
            </a:r>
            <a:endParaRPr b="1"/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000" y="772075"/>
            <a:ext cx="5978006" cy="4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>
            <p:ph idx="4294967295" type="body"/>
          </p:nvPr>
        </p:nvSpPr>
        <p:spPr>
          <a:xfrm>
            <a:off x="5581800" y="4706090"/>
            <a:ext cx="4390200" cy="3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X 축 은 2019년 전월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7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농업 인력 수요 예측데이터를 이용한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 </a:t>
            </a:r>
            <a:r>
              <a:rPr b="1" lang="ko" sz="4000">
                <a:solidFill>
                  <a:srgbClr val="FFFFFF"/>
                </a:solidFill>
              </a:rPr>
              <a:t>웹서비스 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500" name="Google Shape;500;p47"/>
          <p:cNvSpPr/>
          <p:nvPr/>
        </p:nvSpPr>
        <p:spPr>
          <a:xfrm>
            <a:off x="38067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975" y="620350"/>
            <a:ext cx="5656524" cy="42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8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6.1 서비스 웹 사이트맵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49"/>
          <p:cNvGraphicFramePr/>
          <p:nvPr/>
        </p:nvGraphicFramePr>
        <p:xfrm>
          <a:off x="380750" y="96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{32698779-882B-4430-9BAD-0B423EC75B66}</a:tableStyleId>
              </a:tblPr>
              <a:tblGrid>
                <a:gridCol w="818525"/>
                <a:gridCol w="841900"/>
                <a:gridCol w="1005350"/>
                <a:gridCol w="873050"/>
                <a:gridCol w="1192100"/>
                <a:gridCol w="1791500"/>
                <a:gridCol w="1768125"/>
              </a:tblGrid>
              <a:tr h="209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화면ID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메뉴1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화면ID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메뉴2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Tap/Detail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</a:t>
                      </a: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rl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화면설명</a:t>
                      </a:r>
                      <a:endParaRPr b="1"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Main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분석결과 요약 및 소개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9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 상세보기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/analysis_map_of_the_year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분석결과를 지도로 제공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상세보기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/resultchart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분석결과를 차트로 제공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딥러닝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/result_RNN_chart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딥러닝 분석 결과를 제공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List&amp;View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/recruit_list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 구인정보 리스트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/recruit_insert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 게시글 작성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상세보기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/recruit_board?num=게시판번호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구인 게시글 상세보기 및 채용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List&amp;View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/apply_list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 구직정보 리스트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/apply_insert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 게시글 작성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상세보기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/apply_board?num=게시판번호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구직 게시글 상세보기 및 지원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/u_joinin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로그인/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로그아웃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/u_login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로그인/로그아웃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1800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2" name="Google Shape;512;p49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6.2 URL MAP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6.3 Database ERD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8" name="Google Shape;5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0" y="690850"/>
            <a:ext cx="8181901" cy="42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250"/>
            <a:ext cx="8839201" cy="277694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6.3 Database ERD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1.1 분석 배경 및 필요성 : 농촌사회 인력 부족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농촌지역의 노동인구 감소 및 농가 경영주의 고령화 등으로 농업 분야 인력수급 불균형 심각</a:t>
            </a:r>
            <a:br>
              <a:rPr lang="ko" sz="1100"/>
            </a:br>
            <a:r>
              <a:rPr lang="ko" sz="1100"/>
              <a:t>농림업 취업자 및 고용특성으로 인해 안정적인 인력수급에 한계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"/>
            </a:b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계절성</a:t>
            </a:r>
            <a:r>
              <a:rPr b="1" lang="ko"/>
              <a:t> </a:t>
            </a:r>
            <a:br>
              <a:rPr b="1" lang="ko"/>
            </a:b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솎아주기와 봉지 씌우기 작업을 하는 </a:t>
            </a:r>
            <a: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5월 중순부터 6월 중순 사이</a:t>
            </a: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고용 노동력 수요가 급증, </a:t>
            </a:r>
            <a: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고용 노동력의 52.1%</a:t>
            </a: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고용형태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/>
              <a:t>농업부분 고용 인력 중 임시 및 일용 근로자 비율이 </a:t>
            </a:r>
            <a:r>
              <a:rPr lang="ko" sz="1100">
                <a:latin typeface="NanumGothic ExtraBold"/>
                <a:ea typeface="NanumGothic ExtraBold"/>
                <a:cs typeface="NanumGothic ExtraBold"/>
                <a:sym typeface="NanumGothic ExtraBold"/>
              </a:rPr>
              <a:t>82.5%</a:t>
            </a:r>
            <a:r>
              <a:rPr b="1" lang="ko" sz="1100"/>
              <a:t> </a:t>
            </a:r>
            <a:r>
              <a:rPr lang="ko" sz="1000"/>
              <a:t>차지(KREI, 2016)</a:t>
            </a:r>
            <a:br>
              <a:rPr lang="ko" sz="1000"/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시의성 </a:t>
            </a:r>
            <a:r>
              <a:rPr lang="ko" sz="1000"/>
              <a:t>사업별․지역별 연계 및 협력 등이 미미.산발적으로 운영 되고 있어 구인 및 구직 정보가 필요 시기에 수집되지 못함</a:t>
            </a:r>
            <a:br>
              <a:rPr lang="ko" sz="1000"/>
            </a:b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경합성 </a:t>
            </a:r>
            <a:r>
              <a:rPr lang="ko" sz="1000"/>
              <a:t>같은 생활권 내 지자체 간 주요 재배 작물이 유사해</a:t>
            </a:r>
            <a:r>
              <a:rPr lang="ko" sz="11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농번기가 겹치는 문제가 발생</a:t>
            </a:r>
            <a:r>
              <a:rPr lang="ko" sz="1000"/>
              <a:t>하여 필요한 시기에 효과적인 인력공급에 제한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54900" y="4055375"/>
            <a:ext cx="8553900" cy="7797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천안, 나주시 배 농업인력 예측을 시작으로</a:t>
            </a:r>
            <a:b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전국단위의 품목별 농번기 일손 규모를 예측하여 농번기 일손 부족에 대한 사전대응체계 마련 필요</a:t>
            </a:r>
            <a:endParaRPr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19150" y="1163975"/>
            <a:ext cx="42717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WHY </a:t>
            </a: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 농가 인력부족인가?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2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2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</a:rPr>
              <a:t>프로젝트 기타 도구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625" y="780875"/>
            <a:ext cx="6450124" cy="390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3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 7.1 팀 간트차트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54"/>
          <p:cNvGraphicFramePr/>
          <p:nvPr/>
        </p:nvGraphicFramePr>
        <p:xfrm>
          <a:off x="479713" y="1021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2532175"/>
                <a:gridCol w="2799850"/>
                <a:gridCol w="2977450"/>
              </a:tblGrid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관리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 커뮤니케이션 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협업 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Trello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Slack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 SVN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246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3" name="Google Shape;543;p54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 7.2 협업도구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3">
            <a:alphaModFix/>
          </a:blip>
          <a:srcRect b="1962" l="0" r="52303" t="47469"/>
          <a:stretch/>
        </p:blipFill>
        <p:spPr>
          <a:xfrm>
            <a:off x="479725" y="2115863"/>
            <a:ext cx="2426600" cy="16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 rotWithShape="1">
          <a:blip r:embed="rId4">
            <a:alphaModFix/>
          </a:blip>
          <a:srcRect b="23080" l="8363" r="32443" t="9035"/>
          <a:stretch/>
        </p:blipFill>
        <p:spPr>
          <a:xfrm>
            <a:off x="3153200" y="2142823"/>
            <a:ext cx="2506579" cy="16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4"/>
          <p:cNvPicPr preferRelativeResize="0"/>
          <p:nvPr/>
        </p:nvPicPr>
        <p:blipFill rotWithShape="1">
          <a:blip r:embed="rId5">
            <a:alphaModFix/>
          </a:blip>
          <a:srcRect b="0" l="0" r="37453" t="0"/>
          <a:stretch/>
        </p:blipFill>
        <p:spPr>
          <a:xfrm>
            <a:off x="5906650" y="2157600"/>
            <a:ext cx="28238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5"/>
          <p:cNvPicPr preferRelativeResize="0"/>
          <p:nvPr/>
        </p:nvPicPr>
        <p:blipFill rotWithShape="1">
          <a:blip r:embed="rId3">
            <a:alphaModFix/>
          </a:blip>
          <a:srcRect b="1576" l="1528" r="1109" t="1109"/>
          <a:stretch/>
        </p:blipFill>
        <p:spPr>
          <a:xfrm>
            <a:off x="1891200" y="690850"/>
            <a:ext cx="5562300" cy="4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5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 7.3 개발 프로세스 시각화 칸반보드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</a:rPr>
              <a:t>분석 결론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6"/>
          <p:cNvSpPr txBox="1"/>
          <p:nvPr>
            <p:ph idx="1" type="subTitle"/>
          </p:nvPr>
        </p:nvSpPr>
        <p:spPr>
          <a:xfrm>
            <a:off x="311700" y="29841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기대효과 및 개선방안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 8.1 기대효과 </a:t>
            </a:r>
            <a:r>
              <a:rPr lang="ko" sz="12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이해관계자들에게 정보제공하여 당사자의 목적에 맞게 활용가능 </a:t>
            </a:r>
            <a:br>
              <a:rPr lang="ko" sz="16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6" name="Google Shape;566;p57"/>
          <p:cNvCxnSpPr/>
          <p:nvPr/>
        </p:nvCxnSpPr>
        <p:spPr>
          <a:xfrm>
            <a:off x="3138800" y="1301075"/>
            <a:ext cx="19200" cy="19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7"/>
          <p:cNvCxnSpPr/>
          <p:nvPr/>
        </p:nvCxnSpPr>
        <p:spPr>
          <a:xfrm>
            <a:off x="6014800" y="1237025"/>
            <a:ext cx="19200" cy="19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57"/>
          <p:cNvSpPr txBox="1"/>
          <p:nvPr>
            <p:ph idx="4294967295" type="body"/>
          </p:nvPr>
        </p:nvSpPr>
        <p:spPr>
          <a:xfrm>
            <a:off x="498400" y="3455150"/>
            <a:ext cx="2119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00"/>
                </a:solidFill>
              </a:rPr>
              <a:t>인력수요 예측을 통해 </a:t>
            </a:r>
            <a:br>
              <a:rPr lang="ko" sz="1400">
                <a:solidFill>
                  <a:srgbClr val="000000"/>
                </a:solidFill>
              </a:rPr>
            </a:br>
            <a:r>
              <a:rPr lang="ko" sz="1400">
                <a:solidFill>
                  <a:srgbClr val="000000"/>
                </a:solidFill>
              </a:rPr>
              <a:t>효과적인 정책 수립가능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69" name="Google Shape;5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50" y="2479333"/>
            <a:ext cx="450405" cy="48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56" y="1131987"/>
            <a:ext cx="1360315" cy="146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220" y="2479321"/>
            <a:ext cx="477280" cy="51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193" y="2555708"/>
            <a:ext cx="614038" cy="660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 txBox="1"/>
          <p:nvPr>
            <p:ph idx="4294967295" type="body"/>
          </p:nvPr>
        </p:nvSpPr>
        <p:spPr>
          <a:xfrm>
            <a:off x="3206650" y="2881575"/>
            <a:ext cx="846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작목별 </a:t>
            </a:r>
            <a:b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7888" y="2222938"/>
            <a:ext cx="697625" cy="6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5511" y="1401325"/>
            <a:ext cx="660725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9700" y="2241399"/>
            <a:ext cx="660725" cy="6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7"/>
          <p:cNvSpPr txBox="1"/>
          <p:nvPr>
            <p:ph idx="4294967295" type="body"/>
          </p:nvPr>
        </p:nvSpPr>
        <p:spPr>
          <a:xfrm>
            <a:off x="4335500" y="1039213"/>
            <a:ext cx="11970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시기별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7"/>
          <p:cNvSpPr txBox="1"/>
          <p:nvPr>
            <p:ph idx="4294967295" type="body"/>
          </p:nvPr>
        </p:nvSpPr>
        <p:spPr>
          <a:xfrm>
            <a:off x="5297000" y="2881575"/>
            <a:ext cx="11970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지역별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b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"/>
          <p:cNvSpPr txBox="1"/>
          <p:nvPr>
            <p:ph idx="4294967295" type="body"/>
          </p:nvPr>
        </p:nvSpPr>
        <p:spPr>
          <a:xfrm>
            <a:off x="6576144" y="3455150"/>
            <a:ext cx="22968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00"/>
                </a:solidFill>
              </a:rPr>
              <a:t>구인자와 구직자를 연결하여</a:t>
            </a:r>
            <a:br>
              <a:rPr lang="ko" sz="1400">
                <a:solidFill>
                  <a:srgbClr val="000000"/>
                </a:solidFill>
              </a:rPr>
            </a:br>
            <a:r>
              <a:rPr lang="ko" sz="1400">
                <a:solidFill>
                  <a:srgbClr val="000000"/>
                </a:solidFill>
              </a:rPr>
              <a:t>농촌 일자리 창출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80" name="Google Shape;58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8375" y="1151375"/>
            <a:ext cx="2296800" cy="215070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/>
          <p:nvPr>
            <p:ph idx="4294967295" type="body"/>
          </p:nvPr>
        </p:nvSpPr>
        <p:spPr>
          <a:xfrm>
            <a:off x="3517469" y="3455150"/>
            <a:ext cx="22968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00"/>
                </a:solidFill>
              </a:rPr>
              <a:t>시기별, 작목별, 지역별 인력수요를 파악하여 효과적인 인력배분 가능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2" name="Google Shape;582;p57"/>
          <p:cNvSpPr/>
          <p:nvPr/>
        </p:nvSpPr>
        <p:spPr>
          <a:xfrm rot="5400000">
            <a:off x="7550800" y="908852"/>
            <a:ext cx="146400" cy="9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 rot="-5400000">
            <a:off x="7590250" y="1230850"/>
            <a:ext cx="157200" cy="9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/>
          <p:nvPr/>
        </p:nvSpPr>
        <p:spPr>
          <a:xfrm rot="1016193">
            <a:off x="6737091" y="2227628"/>
            <a:ext cx="1864430" cy="1359944"/>
          </a:xfrm>
          <a:prstGeom prst="irregularSeal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/>
          <p:nvPr>
            <p:ph idx="4294967295" type="body"/>
          </p:nvPr>
        </p:nvSpPr>
        <p:spPr>
          <a:xfrm>
            <a:off x="4462600" y="886400"/>
            <a:ext cx="2724900" cy="59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000000"/>
                </a:solidFill>
              </a:rPr>
              <a:t>모델의 학습량 부족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0" name="Google Shape;590;p58"/>
          <p:cNvSpPr txBox="1"/>
          <p:nvPr>
            <p:ph idx="4294967295"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 8.2 개선방안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p58"/>
          <p:cNvSpPr txBox="1"/>
          <p:nvPr>
            <p:ph idx="4294967295" type="body"/>
          </p:nvPr>
        </p:nvSpPr>
        <p:spPr>
          <a:xfrm>
            <a:off x="4525750" y="2715725"/>
            <a:ext cx="2598600" cy="59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000000"/>
                </a:solidFill>
              </a:rPr>
              <a:t>제한적 분석방법</a:t>
            </a:r>
            <a:r>
              <a:rPr lang="ko" sz="3000">
                <a:solidFill>
                  <a:srgbClr val="000000"/>
                </a:solidFill>
              </a:rPr>
              <a:t>  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92" name="Google Shape;5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25" y="14783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8"/>
          <p:cNvSpPr txBox="1"/>
          <p:nvPr>
            <p:ph idx="4294967295" type="body"/>
          </p:nvPr>
        </p:nvSpPr>
        <p:spPr>
          <a:xfrm>
            <a:off x="2673775" y="1600763"/>
            <a:ext cx="2724900" cy="59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↓</a:t>
            </a:r>
            <a:endParaRPr sz="6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58"/>
          <p:cNvCxnSpPr/>
          <p:nvPr/>
        </p:nvCxnSpPr>
        <p:spPr>
          <a:xfrm flipH="1" rot="10800000">
            <a:off x="3307600" y="1285750"/>
            <a:ext cx="1040700" cy="81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5" name="Google Shape;595;p58"/>
          <p:cNvCxnSpPr/>
          <p:nvPr/>
        </p:nvCxnSpPr>
        <p:spPr>
          <a:xfrm>
            <a:off x="3307600" y="2096050"/>
            <a:ext cx="1040700" cy="81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6" name="Google Shape;596;p58"/>
          <p:cNvSpPr txBox="1"/>
          <p:nvPr/>
        </p:nvSpPr>
        <p:spPr>
          <a:xfrm>
            <a:off x="295050" y="4070600"/>
            <a:ext cx="8553900" cy="7797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내부데이터인 matching 데이터를 활용하여</a:t>
            </a:r>
            <a:b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한계점을 해결하고 구인자와 구직자를 빠르고 정확하게 연결해주는 서비스 제공</a:t>
            </a:r>
            <a:endParaRPr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9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 rotWithShape="1">
          <a:blip r:embed="rId4">
            <a:alphaModFix amt="16000"/>
          </a:blip>
          <a:srcRect b="16184" l="0" r="134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9"/>
          <p:cNvSpPr txBox="1"/>
          <p:nvPr>
            <p:ph type="ctrTitle"/>
          </p:nvPr>
        </p:nvSpPr>
        <p:spPr>
          <a:xfrm>
            <a:off x="-9525" y="1795525"/>
            <a:ext cx="90201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04" name="Google Shape;604;p59"/>
          <p:cNvSpPr txBox="1"/>
          <p:nvPr>
            <p:ph idx="1" type="subTitle"/>
          </p:nvPr>
        </p:nvSpPr>
        <p:spPr>
          <a:xfrm>
            <a:off x="311700" y="32629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이연수, 한성대, 서수진, 박수림, 고진덕, 김영훈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5" name="Google Shape;605;p59"/>
          <p:cNvSpPr/>
          <p:nvPr/>
        </p:nvSpPr>
        <p:spPr>
          <a:xfrm>
            <a:off x="3730500" y="3061525"/>
            <a:ext cx="1683000" cy="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1.2</a:t>
            </a:r>
            <a:r>
              <a:rPr b="1" lang="ko"/>
              <a:t> 벤치마킹</a:t>
            </a:r>
            <a:endParaRPr b="1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9150" y="690850"/>
            <a:ext cx="85539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            </a:t>
            </a:r>
            <a:r>
              <a:rPr lang="ko"/>
              <a:t>농산업인력지원센터 			            농림수산부 인력 수요예측프로그램(경북 사과)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0" y="1179000"/>
            <a:ext cx="3920450" cy="37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700" y="1255195"/>
            <a:ext cx="4566125" cy="2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4650" y="0"/>
            <a:ext cx="9188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ctrTitle"/>
          </p:nvPr>
        </p:nvSpPr>
        <p:spPr>
          <a:xfrm>
            <a:off x="933000" y="1568125"/>
            <a:ext cx="7278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배 농가 인력난 해소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FFFF"/>
                </a:solidFill>
              </a:rPr>
              <a:t>데이터 분석 과정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311700" y="2984125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분석 기술 및 방법, </a:t>
            </a:r>
            <a:r>
              <a:rPr lang="ko" sz="2000">
                <a:solidFill>
                  <a:schemeClr val="lt1"/>
                </a:solidFill>
              </a:rPr>
              <a:t>서버 </a:t>
            </a:r>
            <a:r>
              <a:rPr lang="ko" sz="2000">
                <a:solidFill>
                  <a:schemeClr val="lt1"/>
                </a:solidFill>
              </a:rPr>
              <a:t>아키텍처, </a:t>
            </a:r>
            <a:r>
              <a:rPr lang="ko" sz="2000">
                <a:solidFill>
                  <a:srgbClr val="FFFFFF"/>
                </a:solidFill>
              </a:rPr>
              <a:t> 분석 가설 소개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730500" y="2834125"/>
            <a:ext cx="1683000" cy="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220800" y="2131925"/>
            <a:ext cx="225600" cy="9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044900" y="1858350"/>
            <a:ext cx="225600" cy="151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r>
              <a:rPr b="1" lang="ko"/>
              <a:t>.1 데이터 흐름도와 활용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754925" y="4000650"/>
            <a:ext cx="14004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1.데이터 수집</a:t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533301" y="3969150"/>
            <a:ext cx="14577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</a:t>
            </a: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정제 후 분산하여 저장</a:t>
            </a:r>
            <a:endParaRPr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200725" y="3969150"/>
            <a:ext cx="26367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</a:t>
            </a: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머신러닝 및 딥러닝을 활용한 데이터 분석</a:t>
            </a:r>
            <a:endParaRPr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662500" y="3969150"/>
            <a:ext cx="2377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</a:t>
            </a: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시각화 </a:t>
            </a:r>
            <a:b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웹  서비스 </a:t>
            </a:r>
            <a:endParaRPr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63" y="1453425"/>
            <a:ext cx="967825" cy="6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738" y="2399275"/>
            <a:ext cx="108610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037" y="1111075"/>
            <a:ext cx="1145467" cy="2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25" y="1912075"/>
            <a:ext cx="530250" cy="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8125" y="1371138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0450" y="2538637"/>
            <a:ext cx="1340546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222500" y="1114725"/>
            <a:ext cx="872100" cy="338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공공 API</a:t>
            </a:r>
            <a:r>
              <a:rPr lang="ko" sz="1200">
                <a:solidFill>
                  <a:srgbClr val="FFFFFF"/>
                </a:solidFill>
                <a:highlight>
                  <a:srgbClr val="EFEFEF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200"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222500" y="1545850"/>
            <a:ext cx="872100" cy="338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통계청</a:t>
            </a:r>
            <a:endParaRPr sz="1200"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0" name="Google Shape;120;p19"/>
          <p:cNvSpPr/>
          <p:nvPr/>
        </p:nvSpPr>
        <p:spPr>
          <a:xfrm rot="5400000">
            <a:off x="2681800" y="876663"/>
            <a:ext cx="327900" cy="84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450" y="1100650"/>
            <a:ext cx="1044686" cy="3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4288" y="1765075"/>
            <a:ext cx="1264998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15075" y="3136587"/>
            <a:ext cx="573300" cy="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55825" y="3047349"/>
            <a:ext cx="542625" cy="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4073700" y="1182250"/>
            <a:ext cx="487200" cy="2359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509800" y="3425950"/>
            <a:ext cx="659400" cy="1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4084800" y="1828350"/>
            <a:ext cx="4872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6163" y="1890550"/>
            <a:ext cx="2230464" cy="5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5711050" y="3260750"/>
            <a:ext cx="659400" cy="1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6307025" y="2088325"/>
            <a:ext cx="487200" cy="128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13">
            <a:alphaModFix/>
          </a:blip>
          <a:srcRect b="22264" l="0" r="0" t="4881"/>
          <a:stretch/>
        </p:blipFill>
        <p:spPr>
          <a:xfrm>
            <a:off x="1273875" y="2858625"/>
            <a:ext cx="1044674" cy="42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222500" y="1976975"/>
            <a:ext cx="872100" cy="338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농사로</a:t>
            </a:r>
            <a:endParaRPr sz="1200"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EFEFE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r>
              <a:rPr b="1" lang="ko"/>
              <a:t>.2 서버 아키텍처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5687"/>
          <a:stretch/>
        </p:blipFill>
        <p:spPr>
          <a:xfrm>
            <a:off x="169050" y="690850"/>
            <a:ext cx="3192751" cy="406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875" y="2143119"/>
            <a:ext cx="545775" cy="2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975" y="19543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775" y="1711750"/>
            <a:ext cx="431375" cy="43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doop-logo" id="142" name="Google Shape;14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5600" y="1562325"/>
            <a:ext cx="890594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3414" y="934174"/>
            <a:ext cx="671775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doop-logo" id="144" name="Google Shape;14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2075" y="4345993"/>
            <a:ext cx="890600" cy="2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4285" y="3820100"/>
            <a:ext cx="605400" cy="25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575" y="3671650"/>
            <a:ext cx="315025" cy="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468" y="4346000"/>
            <a:ext cx="431375" cy="39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070" y="4552596"/>
            <a:ext cx="462419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17272" y="3524349"/>
            <a:ext cx="605400" cy="1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58347" y="4079385"/>
            <a:ext cx="637275" cy="302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untuì ëí ì´ë¯¸ì§ ê²ìê²°ê³¼" id="151" name="Google Shape;151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1647615" y="3658762"/>
            <a:ext cx="315025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cat Home" id="152" name="Google Shape;152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18464" y="3927476"/>
            <a:ext cx="517832" cy="369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0"/>
          <p:cNvGraphicFramePr/>
          <p:nvPr/>
        </p:nvGraphicFramePr>
        <p:xfrm>
          <a:off x="3361800" y="69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{00B48C6F-DD61-47F7-B94B-87E713AEBF7E}</a:tableStyleId>
              </a:tblPr>
              <a:tblGrid>
                <a:gridCol w="1797325"/>
                <a:gridCol w="1797325"/>
                <a:gridCol w="1913975"/>
              </a:tblGrid>
              <a:tr h="6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</a:rPr>
                        <a:t>마스터/세컨더리 노드 설정 및 SW 설치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슬레이브 노드 설정 및 SW 설치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Webserver 설정 및 SW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</a:tr>
              <a:tr h="4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Centos6.8 64bit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Centos6.8 64bit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ubuntu 18.04 64bit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네트워크 (고정IP할당)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192.168.0.44/45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네트워크 (고정IP할당)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192.168.0.41~43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네트워크 (고정IP할당)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192.168.0.46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8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ssh연결 (마스터,슬레이브,웹서버)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ssh연결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(마스터,슬레이브)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ssh연결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(마스터,웹서버)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203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설치 및 환경설정 :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hadoop,spark , flume, python3.6, python library(numpy,pandas)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설치 및 환경설정 : hadoop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설치 및 환경설정 : 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oracle_db, tomcat, spark,mysql, sqoop,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python3.6,python라이브러리(tensorflow,keras,numpy,pandas,cx_Oralce)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 3.6.0,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R라이브러리(dplyr,car,DBI,rJava,RJDBC,sparklyr,SparkR)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hadoop-logo" id="154" name="Google Shape;15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75" y="2405913"/>
            <a:ext cx="890594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026" y="934174"/>
            <a:ext cx="671775" cy="2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9050" y="232150"/>
            <a:ext cx="85539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2.3 데이터 분석기술 및 방법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1" name="Google Shape;161;p21"/>
          <p:cNvSpPr txBox="1"/>
          <p:nvPr/>
        </p:nvSpPr>
        <p:spPr>
          <a:xfrm>
            <a:off x="354900" y="4055375"/>
            <a:ext cx="8553900" cy="7797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머신러닝 및 딥러닝 기법을 활용하여 </a:t>
            </a:r>
            <a:b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배 농가 농번기 수요 인력을 예측하고자 함</a:t>
            </a:r>
            <a:endParaRPr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259825" y="1057950"/>
            <a:ext cx="1830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RNN LSTM</a:t>
            </a:r>
            <a:b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분석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1990~2018년 인력데이터를 예측하기위해  연도별로 데이터를 학습시키기 위해서 과거의 데이터가 미래의 모델에도 영향을 주게하는 RNN모델을 사용하기로 정함.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959000" y="2082288"/>
            <a:ext cx="2298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</a:t>
            </a: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Regression</a:t>
            </a:r>
            <a:b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추출된 </a:t>
            </a: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여러개의 독립변수가 하나의 상속변수에 영향을 주는 다중회귀분석을 하여 예측모델을 만들기로 정함.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4" name="Google Shape;164;p21"/>
          <p:cNvSpPr/>
          <p:nvPr/>
        </p:nvSpPr>
        <p:spPr>
          <a:xfrm rot="5400000">
            <a:off x="3027950" y="1287600"/>
            <a:ext cx="1513800" cy="1054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959000" y="853650"/>
            <a:ext cx="2298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Multiple Regression</a:t>
            </a:r>
            <a:b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</a:b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다중회귀분석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1차 회귀분석을 통하여 각 성격이 다른 데이터에서 의미있는 컬럼 추출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